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3" autoAdjust="0"/>
    <p:restoredTop sz="85548" autoAdjust="0"/>
  </p:normalViewPr>
  <p:slideViewPr>
    <p:cSldViewPr>
      <p:cViewPr varScale="1">
        <p:scale>
          <a:sx n="74" d="100"/>
          <a:sy n="74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14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Erik Wollo / Shutterstock.com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Notes: 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wish, review the details of any or all of these stories with the students.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68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AntonioGuillem / iStock.com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20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Rawpixel.com / Shutterstock.com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029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651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Orlok / Shutterstock.com;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spacedrone808 / Shutterstock.com;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WindVector / Shutterstock.com;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Joggie Botma / Shutterstock.com;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Rich Carey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Janaka Dharmasena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27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agsandrew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Catalin Petolea / Shutterstock.com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487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time permits, discuss these questions with the whole class before proceeding to the next slide, which affirms the Catholic perspective that the Bible and science are not contradictory.</a:t>
            </a:r>
            <a:r>
              <a:rPr lang="en-US" dirty="0">
                <a:effectLst/>
              </a:rPr>
              <a:t> 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54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Jason Stitt / Shutterstock.com;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Monkey Business Images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 the students to see how reassuring Pope Leo’s statement is: As people of faith, we don’t need to choose between the Bible and science. 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92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Vibe Images / Shutterstock.com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sure to be sensitive to students who may come from fundamentalist backgrounds, even as you make clear that this course will be taught from a Catholic, contextualist perspective.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86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RIDHTIKRAI / Shutterstock.com</a:t>
            </a:r>
            <a:r>
              <a:rPr lang="en-US" dirty="0"/>
              <a:t>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3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/>
              <a:t>God’s Original Plan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0" y="3422317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Revelation and the Old Testament</a:t>
            </a:r>
          </a:p>
          <a:p>
            <a:pPr marL="0" indent="0" algn="ctr">
              <a:buNone/>
            </a:pPr>
            <a:r>
              <a:rPr lang="en-US" dirty="0"/>
              <a:t>Unit 1, Chapter 1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57A3CF8-45B2-6843-85BB-68EEC4A57A10}"/>
              </a:ext>
            </a:extLst>
          </p:cNvPr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TX006063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7483"/>
            <a:ext cx="8839200" cy="1302730"/>
          </a:xfrm>
        </p:spPr>
        <p:txBody>
          <a:bodyPr>
            <a:normAutofit/>
          </a:bodyPr>
          <a:lstStyle/>
          <a:p>
            <a:r>
              <a:rPr lang="en-US" sz="3200" dirty="0"/>
              <a:t>Other Prehistorical Stories </a:t>
            </a:r>
            <a:br>
              <a:rPr lang="en-US" sz="3200" dirty="0"/>
            </a:br>
            <a:r>
              <a:rPr lang="en-US" sz="3200" dirty="0"/>
              <a:t>in the Book of Genesis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88181"/>
            <a:ext cx="6477000" cy="4373563"/>
          </a:xfrm>
        </p:spPr>
        <p:txBody>
          <a:bodyPr/>
          <a:lstStyle/>
          <a:p>
            <a:pPr lvl="0"/>
            <a:r>
              <a:rPr lang="en-US" dirty="0"/>
              <a:t>Cain and Abel</a:t>
            </a:r>
          </a:p>
          <a:p>
            <a:pPr lvl="0"/>
            <a:r>
              <a:rPr lang="en-US" dirty="0"/>
              <a:t>The Great Flood</a:t>
            </a:r>
          </a:p>
          <a:p>
            <a:pPr lvl="0"/>
            <a:r>
              <a:rPr lang="en-US" dirty="0"/>
              <a:t>The Tower of Babel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470DF3-9528-6342-9B4D-A75AA887A4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663" y="2000213"/>
            <a:ext cx="2895600" cy="40879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F05996-BD50-ED45-861A-B4B805170AC3}"/>
              </a:ext>
            </a:extLst>
          </p:cNvPr>
          <p:cNvSpPr txBox="1"/>
          <p:nvPr/>
        </p:nvSpPr>
        <p:spPr bwMode="auto">
          <a:xfrm>
            <a:off x="2999874" y="3994484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82316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The Consequences of Sin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1637"/>
            <a:ext cx="6477000" cy="4373563"/>
          </a:xfrm>
        </p:spPr>
        <p:txBody>
          <a:bodyPr/>
          <a:lstStyle/>
          <a:p>
            <a:pPr lvl="0"/>
            <a:r>
              <a:rPr lang="en-US" dirty="0"/>
              <a:t>Because of Adam and Eve’s Original Sin, we have all inherited a tendency toward sin. This is called </a:t>
            </a:r>
            <a:r>
              <a:rPr lang="en-US" b="1" dirty="0"/>
              <a:t>concupiscence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We can see the effects of Original Sin throughout </a:t>
            </a:r>
            <a:r>
              <a:rPr lang="en-US" b="1" dirty="0"/>
              <a:t>salvation history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Good news:</a:t>
            </a:r>
            <a:r>
              <a:rPr lang="en-US" dirty="0"/>
              <a:t> Sin does not </a:t>
            </a:r>
          </a:p>
          <a:p>
            <a:pPr marL="0" indent="0">
              <a:buNone/>
            </a:pPr>
            <a:r>
              <a:rPr lang="en-US" dirty="0"/>
              <a:t>have the final say!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B7BAD7-80C8-E34B-B28A-4CB2BE6BA9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10000"/>
            <a:ext cx="358140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48914"/>
            <a:ext cx="8001000" cy="3505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“For God so loved the world that he gave his only Son, so that everyone who believes in him might not perish but might have eternal life.”</a:t>
            </a:r>
            <a:br>
              <a:rPr lang="en-US" sz="2800" dirty="0"/>
            </a:br>
            <a:r>
              <a:rPr lang="en-US" sz="2800" dirty="0"/>
              <a:t>						</a:t>
            </a:r>
            <a:r>
              <a:rPr lang="en-US" dirty="0"/>
              <a:t>—John 3:16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0D8CAD-4DBC-9A42-AF0A-80EBDA7DC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743199"/>
            <a:ext cx="3771900" cy="322183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0A57B-07A1-004C-98FE-B4FD15DAD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7772400" cy="39624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b="1" dirty="0"/>
              <a:t>Acknowledgments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/>
              <a:t>Scripture texts in this presentation are taken from the </a:t>
            </a:r>
            <a:r>
              <a:rPr lang="en-US" sz="1600" i="1" dirty="0"/>
              <a:t>New American Bible, revised edition </a:t>
            </a:r>
            <a:r>
              <a:rPr lang="en-US" sz="1600" dirty="0"/>
              <a:t>© 2010, 1991, 1986, 1970 Confraternity of Christian Doctrine, Inc., Washington, D.C. All Rights Reserved. No part of this work may be reproduced </a:t>
            </a:r>
            <a:br>
              <a:rPr lang="en-US" sz="1600" dirty="0"/>
            </a:br>
            <a:r>
              <a:rPr lang="en-US" sz="1600" dirty="0"/>
              <a:t>or transmitted in any form or by any means, electronic or mechanical, including photocopying, recording, or by any information storage and retrieval system, </a:t>
            </a:r>
            <a:br>
              <a:rPr lang="en-US" sz="1600" dirty="0"/>
            </a:br>
            <a:r>
              <a:rPr lang="en-US" sz="1600" dirty="0"/>
              <a:t>without permission in writing from the copyright owner.</a:t>
            </a:r>
          </a:p>
          <a:p>
            <a:pPr marL="0" indent="0">
              <a:buNone/>
            </a:pPr>
            <a:r>
              <a:rPr lang="en-US" sz="1600" dirty="0"/>
              <a:t>The quotation on slide 7 by Pope Leo XIII is from</a:t>
            </a:r>
            <a:r>
              <a:rPr lang="en-US" sz="1600" i="1" dirty="0"/>
              <a:t> On the Study of Holy Scripture (Providentissimus Deus),</a:t>
            </a:r>
            <a:r>
              <a:rPr lang="en-US" sz="1600" dirty="0"/>
              <a:t> number 23, at </a:t>
            </a:r>
            <a:r>
              <a:rPr lang="en-US" sz="1600" i="1" dirty="0"/>
              <a:t>http://w2.vatican.va/content/leo-xiii/</a:t>
            </a:r>
            <a:br>
              <a:rPr lang="en-US" sz="1600" i="1" dirty="0"/>
            </a:br>
            <a:r>
              <a:rPr lang="en-US" sz="1600" i="1" dirty="0"/>
              <a:t>en/encyclicals/documents/hf_l-xiii_enc_18111893_providentissimus-deus.html. </a:t>
            </a:r>
            <a:r>
              <a:rPr lang="en-US" sz="1600" dirty="0"/>
              <a:t>Copyright © Libreria Editrice Vaticana (LEV).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69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1500" y="1447800"/>
            <a:ext cx="8001000" cy="12954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Why is there evil in the world?</a:t>
            </a:r>
            <a:br>
              <a:rPr lang="en-US" sz="3200" dirty="0"/>
            </a:br>
            <a:r>
              <a:rPr lang="en-US" sz="3200" dirty="0"/>
              <a:t>Was that part of God’s plan?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A6B11C-5A7E-924F-8546-F2BF0D25B1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938" y="2743200"/>
            <a:ext cx="4930524" cy="3521804"/>
          </a:xfr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E225EA4A-C161-4A3F-B2AC-6F19EDAD141F}"/>
              </a:ext>
            </a:extLst>
          </p:cNvPr>
          <p:cNvSpPr txBox="1">
            <a:spLocks/>
          </p:cNvSpPr>
          <p:nvPr/>
        </p:nvSpPr>
        <p:spPr>
          <a:xfrm>
            <a:off x="609600" y="891539"/>
            <a:ext cx="8077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400" dirty="0"/>
              <a:t>Chapter Focus Question: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The first book of the Bible gives us </a:t>
            </a:r>
            <a:br>
              <a:rPr lang="en-US" sz="2400" dirty="0"/>
            </a:br>
            <a:r>
              <a:rPr lang="en-US" sz="2400" dirty="0"/>
              <a:t>insight to answer this question.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D68D06-6FC3-F84E-9A3B-8D39F86D7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0668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825309"/>
            <a:ext cx="84582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“In the Beginning . . .”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79288"/>
            <a:ext cx="7543800" cy="4373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Book of Genesis: </a:t>
            </a:r>
          </a:p>
          <a:p>
            <a:r>
              <a:rPr lang="en-US" dirty="0"/>
              <a:t>Contains two complementary accounts of Creation</a:t>
            </a:r>
          </a:p>
          <a:p>
            <a:r>
              <a:rPr lang="en-US" dirty="0"/>
              <a:t>Affirms the intrinsic goodness of all creation</a:t>
            </a:r>
          </a:p>
          <a:p>
            <a:r>
              <a:rPr lang="en-US" dirty="0"/>
              <a:t>Teaches us that all human beings are made in God’s image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09C4F1-6351-0243-8B62-A6C7357A5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581400"/>
            <a:ext cx="34544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900311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Longing for God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014" y="1540640"/>
            <a:ext cx="3886200" cy="3259960"/>
          </a:xfrm>
        </p:spPr>
        <p:txBody>
          <a:bodyPr>
            <a:normAutofit/>
          </a:bodyPr>
          <a:lstStyle/>
          <a:p>
            <a:r>
              <a:rPr lang="en-US" dirty="0"/>
              <a:t>From Genesis, we learn that God’s original plan has been for human beings to be in intimate relationship with him.</a:t>
            </a:r>
          </a:p>
          <a:p>
            <a:r>
              <a:rPr lang="en-US" dirty="0"/>
              <a:t>Each of us has an emptiness inside of us that only God can fill.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791A0-8F6E-6B4A-93C2-05610C1EBF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6"/>
          <a:stretch/>
        </p:blipFill>
        <p:spPr>
          <a:xfrm>
            <a:off x="4916214" y="1631255"/>
            <a:ext cx="3752850" cy="27432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5CDD4D-223A-2647-B372-7F6EDA4217B9}"/>
              </a:ext>
            </a:extLst>
          </p:cNvPr>
          <p:cNvSpPr txBox="1">
            <a:spLocks/>
          </p:cNvSpPr>
          <p:nvPr/>
        </p:nvSpPr>
        <p:spPr>
          <a:xfrm>
            <a:off x="1030014" y="4572000"/>
            <a:ext cx="75438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God is not a </a:t>
            </a:r>
            <a:r>
              <a:rPr lang="en-US" b="1" dirty="0"/>
              <a:t>particular good</a:t>
            </a:r>
            <a:r>
              <a:rPr lang="en-US" dirty="0"/>
              <a:t> (like food, </a:t>
            </a:r>
            <a:br>
              <a:rPr lang="en-US" dirty="0"/>
            </a:br>
            <a:r>
              <a:rPr lang="en-US" dirty="0"/>
              <a:t>friendship, or a good football game). </a:t>
            </a:r>
            <a:br>
              <a:rPr lang="en-US" dirty="0"/>
            </a:br>
            <a:r>
              <a:rPr lang="en-US" dirty="0"/>
              <a:t>God is the </a:t>
            </a:r>
            <a:r>
              <a:rPr lang="en-US" b="1" dirty="0"/>
              <a:t>ultimate good</a:t>
            </a:r>
            <a:r>
              <a:rPr lang="en-US" dirty="0"/>
              <a:t>.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/>
              <a:t>The Bible and Science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2675" y="1838325"/>
            <a:ext cx="6629400" cy="3238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Discuss with a partner: </a:t>
            </a:r>
          </a:p>
          <a:p>
            <a:pPr lvl="0"/>
            <a:r>
              <a:rPr lang="en-US" dirty="0"/>
              <a:t>When do the Bible and science seem contradictory? </a:t>
            </a:r>
          </a:p>
          <a:p>
            <a:pPr lvl="0"/>
            <a:r>
              <a:rPr lang="en-US" dirty="0"/>
              <a:t>Do you think they are truly contradictory? Why or why not?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B0C609-B4C5-394D-B938-F8C90B0124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800"/>
            <a:ext cx="1295400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91" y="952888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2200" dirty="0"/>
              <a:t>The Bible and Science </a:t>
            </a:r>
            <a:r>
              <a:rPr lang="en-US" sz="2000" i="1" dirty="0"/>
              <a:t>(continued)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676400"/>
            <a:ext cx="5029200" cy="2249287"/>
          </a:xfrm>
        </p:spPr>
        <p:txBody>
          <a:bodyPr/>
          <a:lstStyle/>
          <a:p>
            <a:pPr lvl="0"/>
            <a:r>
              <a:rPr lang="en-US" dirty="0"/>
              <a:t>The Bible and science are both true, just in different ways.</a:t>
            </a:r>
          </a:p>
          <a:p>
            <a:pPr lvl="0"/>
            <a:r>
              <a:rPr lang="en-US" dirty="0"/>
              <a:t>Something that is not objectively measurable (like love or happiness) can still be true.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2247D0-A8F4-4442-9BB8-B2BA0E1B9E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815" y="3941800"/>
            <a:ext cx="3124200" cy="2082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A85ED1-85E9-4F47-B24E-5298AABFC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00"/>
          <a:stretch/>
        </p:blipFill>
        <p:spPr>
          <a:xfrm>
            <a:off x="732303" y="1554118"/>
            <a:ext cx="2624612" cy="279958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2784E1-8DA6-B84A-93E0-65B5058127E3}"/>
              </a:ext>
            </a:extLst>
          </p:cNvPr>
          <p:cNvSpPr txBox="1">
            <a:spLocks/>
          </p:cNvSpPr>
          <p:nvPr/>
        </p:nvSpPr>
        <p:spPr>
          <a:xfrm>
            <a:off x="5118191" y="4061348"/>
            <a:ext cx="3619500" cy="196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dirty="0"/>
              <a:t>“Truth cannot contradict truth.”</a:t>
            </a:r>
          </a:p>
          <a:p>
            <a:pPr marL="0" lvl="0" indent="0">
              <a:buNone/>
            </a:pPr>
            <a:r>
              <a:rPr lang="en-US" dirty="0"/>
              <a:t>	—Pope Leo XIII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Methods of Reading the Bible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70037"/>
            <a:ext cx="7620000" cy="43735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Fundamentalist approach:</a:t>
            </a:r>
            <a:r>
              <a:rPr lang="en-US" dirty="0"/>
              <a:t>  Does not take account of the literary forms in the Bible or the historical setting in which it was written.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Contextualist approach:</a:t>
            </a:r>
            <a:r>
              <a:rPr lang="en-US" dirty="0"/>
              <a:t>  Examines literary forms, the historical situation, and the human authors’ cultural beliefs and practices.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Catholics take a </a:t>
            </a:r>
            <a:br>
              <a:rPr lang="en-US" i="1" dirty="0"/>
            </a:br>
            <a:r>
              <a:rPr lang="en-US" i="1" dirty="0" err="1"/>
              <a:t>contextualist</a:t>
            </a:r>
            <a:r>
              <a:rPr lang="en-US" i="1" dirty="0"/>
              <a:t> approach.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8B2E68-C530-9F4F-B730-201E77A0A6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559" y="3657600"/>
            <a:ext cx="3793841" cy="25292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Humanity Takes a Wrong Turn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2437"/>
            <a:ext cx="4572000" cy="4373563"/>
          </a:xfrm>
        </p:spPr>
        <p:txBody>
          <a:bodyPr/>
          <a:lstStyle/>
          <a:p>
            <a:pPr lvl="0"/>
            <a:r>
              <a:rPr lang="en-US" dirty="0"/>
              <a:t>In the Book of Genesis, Adam and Eve live with God in a state of original holiness and original justice.</a:t>
            </a:r>
          </a:p>
          <a:p>
            <a:pPr lvl="0"/>
            <a:r>
              <a:rPr lang="en-US" dirty="0"/>
              <a:t>In the Fall, Adam and Eve try to take on the role of God themselves by eating the fruit of the Tree of the Knowledge of Good and Evil.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107BA-AB88-1B43-939D-6E783DE10A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722437"/>
            <a:ext cx="2717800" cy="4076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709</TotalTime>
  <Words>663</Words>
  <Application>Microsoft Office PowerPoint</Application>
  <PresentationFormat>On-screen Show (4:3)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LIC Presentation template</vt:lpstr>
      <vt:lpstr>God’s Original Plan</vt:lpstr>
      <vt:lpstr>Why is there evil in the world? Was that part of God’s plan?</vt:lpstr>
      <vt:lpstr>The first book of the Bible gives us  insight to answer this question. </vt:lpstr>
      <vt:lpstr>“In the Beginning . . .”</vt:lpstr>
      <vt:lpstr>Longing for God</vt:lpstr>
      <vt:lpstr>The Bible and Science</vt:lpstr>
      <vt:lpstr>The Bible and Science (continued) </vt:lpstr>
      <vt:lpstr>Methods of Reading the Bible </vt:lpstr>
      <vt:lpstr>Humanity Takes a Wrong Turn </vt:lpstr>
      <vt:lpstr>Other Prehistorical Stories  in the Book of Genesis </vt:lpstr>
      <vt:lpstr>The Consequences of Sin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Brooke Saron</cp:lastModifiedBy>
  <cp:revision>71</cp:revision>
  <dcterms:created xsi:type="dcterms:W3CDTF">2011-01-10T17:35:40Z</dcterms:created>
  <dcterms:modified xsi:type="dcterms:W3CDTF">2019-02-15T15:53:51Z</dcterms:modified>
</cp:coreProperties>
</file>